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Century Gothic"/>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22" Type="http://schemas.openxmlformats.org/officeDocument/2006/relationships/font" Target="fonts/OpenSans-regular.fntdata"/><Relationship Id="rId21" Type="http://schemas.openxmlformats.org/officeDocument/2006/relationships/font" Target="fonts/CenturyGothic-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CenturyGothic-bold.fntdata"/><Relationship Id="rId18"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dc6c64acc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dc6c64acc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dc6c64acc9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dc6c64acc9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33821bb3e_0_62: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2633821bb3e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33821bb3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633821bb3e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dc6c64acc9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dc6c64acc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dc6c64acc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dc6c64acc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dc6c64acc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dc6c64acc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dc6c64acc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dc6c64acc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dc6c64acc9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dc6c64acc9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c6c64acc9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dc6c64acc9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1" name="Shape 101"/>
        <p:cNvGrpSpPr/>
        <p:nvPr/>
      </p:nvGrpSpPr>
      <p:grpSpPr>
        <a:xfrm>
          <a:off x="0" y="0"/>
          <a:ext cx="0" cy="0"/>
          <a:chOff x="0" y="0"/>
          <a:chExt cx="0" cy="0"/>
        </a:xfrm>
      </p:grpSpPr>
      <p:sp>
        <p:nvSpPr>
          <p:cNvPr id="102" name="Google Shape;102;p26"/>
          <p:cNvSpPr txBox="1"/>
          <p:nvPr>
            <p:ph type="title"/>
          </p:nvPr>
        </p:nvSpPr>
        <p:spPr>
          <a:xfrm>
            <a:off x="3473814" y="2343078"/>
            <a:ext cx="2196300" cy="485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0" sz="3000">
                <a:solidFill>
                  <a:srgbClr val="F25067"/>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6"/>
          <p:cNvSpPr txBox="1"/>
          <p:nvPr>
            <p:ph idx="1" type="body"/>
          </p:nvPr>
        </p:nvSpPr>
        <p:spPr>
          <a:xfrm>
            <a:off x="635123" y="1605534"/>
            <a:ext cx="7697400" cy="30360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0" i="0">
                <a:solidFill>
                  <a:schemeClr val="dk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04" name="Google Shape;104;p26"/>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2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6"/>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07" name="Shape 107"/>
        <p:cNvGrpSpPr/>
        <p:nvPr/>
      </p:nvGrpSpPr>
      <p:grpSpPr>
        <a:xfrm>
          <a:off x="0" y="0"/>
          <a:ext cx="0" cy="0"/>
          <a:chOff x="0" y="0"/>
          <a:chExt cx="0" cy="0"/>
        </a:xfrm>
      </p:grpSpPr>
      <p:sp>
        <p:nvSpPr>
          <p:cNvPr id="108" name="Google Shape;108;p27"/>
          <p:cNvSpPr txBox="1"/>
          <p:nvPr>
            <p:ph type="ctrTitle"/>
          </p:nvPr>
        </p:nvSpPr>
        <p:spPr>
          <a:xfrm>
            <a:off x="1137642" y="2348745"/>
            <a:ext cx="6868800" cy="7398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7"/>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7"/>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2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7"/>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3" name="Shape 113"/>
        <p:cNvGrpSpPr/>
        <p:nvPr/>
      </p:nvGrpSpPr>
      <p:grpSpPr>
        <a:xfrm>
          <a:off x="0" y="0"/>
          <a:ext cx="0" cy="0"/>
          <a:chOff x="0" y="0"/>
          <a:chExt cx="0" cy="0"/>
        </a:xfrm>
      </p:grpSpPr>
      <p:sp>
        <p:nvSpPr>
          <p:cNvPr id="114" name="Google Shape;114;p28"/>
          <p:cNvSpPr txBox="1"/>
          <p:nvPr>
            <p:ph type="title"/>
          </p:nvPr>
        </p:nvSpPr>
        <p:spPr>
          <a:xfrm>
            <a:off x="3473814" y="2343078"/>
            <a:ext cx="2196300" cy="485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0" sz="3000">
                <a:solidFill>
                  <a:srgbClr val="F25067"/>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2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p2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8"/>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8" name="Shape 118"/>
        <p:cNvGrpSpPr/>
        <p:nvPr/>
      </p:nvGrpSpPr>
      <p:grpSpPr>
        <a:xfrm>
          <a:off x="0" y="0"/>
          <a:ext cx="0" cy="0"/>
          <a:chOff x="0" y="0"/>
          <a:chExt cx="0" cy="0"/>
        </a:xfrm>
      </p:grpSpPr>
      <p:sp>
        <p:nvSpPr>
          <p:cNvPr id="119" name="Google Shape;119;p29"/>
          <p:cNvSpPr txBox="1"/>
          <p:nvPr>
            <p:ph type="title"/>
          </p:nvPr>
        </p:nvSpPr>
        <p:spPr>
          <a:xfrm>
            <a:off x="3473814" y="2343078"/>
            <a:ext cx="2196300" cy="4857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0" sz="3000">
                <a:solidFill>
                  <a:srgbClr val="F25067"/>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9"/>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21" name="Google Shape;121;p29"/>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22" name="Google Shape;122;p2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9"/>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5" name="Shape 125"/>
        <p:cNvGrpSpPr/>
        <p:nvPr/>
      </p:nvGrpSpPr>
      <p:grpSpPr>
        <a:xfrm>
          <a:off x="0" y="0"/>
          <a:ext cx="0" cy="0"/>
          <a:chOff x="0" y="0"/>
          <a:chExt cx="0" cy="0"/>
        </a:xfrm>
      </p:grpSpPr>
      <p:sp>
        <p:nvSpPr>
          <p:cNvPr id="126" name="Google Shape;126;p3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3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30"/>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473814" y="2343078"/>
            <a:ext cx="2196300" cy="485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F2506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25"/>
          <p:cNvSpPr txBox="1"/>
          <p:nvPr>
            <p:ph idx="1" type="body"/>
          </p:nvPr>
        </p:nvSpPr>
        <p:spPr>
          <a:xfrm>
            <a:off x="635123" y="1605534"/>
            <a:ext cx="7697400" cy="3036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8" name="Google Shape;98;p2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 name="Google Shape;99;p2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25"/>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4.png"/><Relationship Id="rId11" Type="http://schemas.openxmlformats.org/officeDocument/2006/relationships/image" Target="../media/image3.jpg"/><Relationship Id="rId10" Type="http://schemas.openxmlformats.org/officeDocument/2006/relationships/image" Target="../media/image4.jpg"/><Relationship Id="rId12" Type="http://schemas.openxmlformats.org/officeDocument/2006/relationships/image" Target="../media/image10.png"/><Relationship Id="rId9" Type="http://schemas.openxmlformats.org/officeDocument/2006/relationships/image" Target="../media/image2.jp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p31"/>
          <p:cNvSpPr txBox="1"/>
          <p:nvPr>
            <p:ph type="ctrTitle"/>
          </p:nvPr>
        </p:nvSpPr>
        <p:spPr>
          <a:xfrm>
            <a:off x="1138200" y="3189175"/>
            <a:ext cx="6867600" cy="739500"/>
          </a:xfrm>
          <a:prstGeom prst="rect">
            <a:avLst/>
          </a:prstGeom>
          <a:ln cap="flat" cmpd="sng" w="9525">
            <a:solidFill>
              <a:srgbClr val="E65368"/>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4100">
                <a:solidFill>
                  <a:srgbClr val="F35168"/>
                </a:solidFill>
                <a:latin typeface="Century Gothic"/>
                <a:ea typeface="Century Gothic"/>
                <a:cs typeface="Century Gothic"/>
                <a:sym typeface="Century Gothic"/>
              </a:rPr>
              <a:t>TCS World 10K Bengaluru</a:t>
            </a:r>
            <a:endParaRPr b="1" sz="4100">
              <a:solidFill>
                <a:srgbClr val="F35168"/>
              </a:solidFill>
              <a:latin typeface="Century Gothic"/>
              <a:ea typeface="Century Gothic"/>
              <a:cs typeface="Century Gothic"/>
              <a:sym typeface="Century Gothic"/>
            </a:endParaRPr>
          </a:p>
        </p:txBody>
      </p:sp>
      <p:sp>
        <p:nvSpPr>
          <p:cNvPr id="134" name="Google Shape;134;p31"/>
          <p:cNvSpPr txBox="1"/>
          <p:nvPr>
            <p:ph idx="1" type="subTitle"/>
          </p:nvPr>
        </p:nvSpPr>
        <p:spPr>
          <a:xfrm>
            <a:off x="246225" y="2233250"/>
            <a:ext cx="8520600" cy="435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i="1" lang="en" sz="1700">
                <a:solidFill>
                  <a:schemeClr val="dk1"/>
                </a:solidFill>
                <a:latin typeface="Century Gothic"/>
                <a:ea typeface="Century Gothic"/>
                <a:cs typeface="Century Gothic"/>
                <a:sym typeface="Century Gothic"/>
              </a:rPr>
              <a:t>NGO Orientation Presentation</a:t>
            </a:r>
            <a:endParaRPr i="1" sz="1700">
              <a:solidFill>
                <a:schemeClr val="dk1"/>
              </a:solidFill>
              <a:latin typeface="Century Gothic"/>
              <a:ea typeface="Century Gothic"/>
              <a:cs typeface="Century Gothic"/>
              <a:sym typeface="Century Gothic"/>
            </a:endParaRPr>
          </a:p>
        </p:txBody>
      </p:sp>
      <p:sp>
        <p:nvSpPr>
          <p:cNvPr id="135" name="Google Shape;135;p31"/>
          <p:cNvSpPr txBox="1"/>
          <p:nvPr/>
        </p:nvSpPr>
        <p:spPr>
          <a:xfrm>
            <a:off x="2618175" y="3930775"/>
            <a:ext cx="3776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2"/>
                </a:solidFill>
                <a:latin typeface="Century Gothic"/>
                <a:ea typeface="Century Gothic"/>
                <a:cs typeface="Century Gothic"/>
                <a:sym typeface="Century Gothic"/>
              </a:rPr>
              <a:t>Race Day: 28th April 2024</a:t>
            </a:r>
            <a:endParaRPr sz="1600">
              <a:solidFill>
                <a:schemeClr val="dk2"/>
              </a:solidFill>
              <a:latin typeface="Century Gothic"/>
              <a:ea typeface="Century Gothic"/>
              <a:cs typeface="Century Gothic"/>
              <a:sym typeface="Century Gothic"/>
            </a:endParaRPr>
          </a:p>
        </p:txBody>
      </p:sp>
      <p:pic>
        <p:nvPicPr>
          <p:cNvPr descr="Logo, company name&#10;&#10;Description automatically generated" id="136" name="Google Shape;136;p31"/>
          <p:cNvPicPr preferRelativeResize="0"/>
          <p:nvPr/>
        </p:nvPicPr>
        <p:blipFill rotWithShape="1">
          <a:blip r:embed="rId3">
            <a:alphaModFix/>
          </a:blip>
          <a:srcRect b="0" l="0" r="0" t="0"/>
          <a:stretch/>
        </p:blipFill>
        <p:spPr>
          <a:xfrm>
            <a:off x="152725" y="153628"/>
            <a:ext cx="1509650" cy="654574"/>
          </a:xfrm>
          <a:prstGeom prst="rect">
            <a:avLst/>
          </a:prstGeom>
          <a:noFill/>
          <a:ln>
            <a:noFill/>
          </a:ln>
        </p:spPr>
      </p:pic>
      <p:cxnSp>
        <p:nvCxnSpPr>
          <p:cNvPr id="137" name="Google Shape;137;p31"/>
          <p:cNvCxnSpPr>
            <a:stCxn id="133" idx="3"/>
          </p:cNvCxnSpPr>
          <p:nvPr/>
        </p:nvCxnSpPr>
        <p:spPr>
          <a:xfrm>
            <a:off x="8005800" y="3558925"/>
            <a:ext cx="1138200" cy="0"/>
          </a:xfrm>
          <a:prstGeom prst="straightConnector1">
            <a:avLst/>
          </a:prstGeom>
          <a:noFill/>
          <a:ln cap="flat" cmpd="sng" w="9525">
            <a:solidFill>
              <a:srgbClr val="E65368"/>
            </a:solidFill>
            <a:prstDash val="solid"/>
            <a:round/>
            <a:headEnd len="med" w="med" type="none"/>
            <a:tailEnd len="med" w="med" type="none"/>
          </a:ln>
        </p:spPr>
      </p:cxnSp>
      <p:cxnSp>
        <p:nvCxnSpPr>
          <p:cNvPr id="138" name="Google Shape;138;p31"/>
          <p:cNvCxnSpPr>
            <a:stCxn id="133" idx="1"/>
          </p:cNvCxnSpPr>
          <p:nvPr/>
        </p:nvCxnSpPr>
        <p:spPr>
          <a:xfrm rot="10800000">
            <a:off x="5400" y="3558925"/>
            <a:ext cx="1132800" cy="0"/>
          </a:xfrm>
          <a:prstGeom prst="straightConnector1">
            <a:avLst/>
          </a:prstGeom>
          <a:noFill/>
          <a:ln cap="flat" cmpd="sng" w="9525">
            <a:solidFill>
              <a:srgbClr val="E65368"/>
            </a:solidFill>
            <a:prstDash val="solid"/>
            <a:round/>
            <a:headEnd len="med" w="med" type="none"/>
            <a:tailEnd len="med" w="med" type="none"/>
          </a:ln>
        </p:spPr>
      </p:cxnSp>
      <p:sp>
        <p:nvSpPr>
          <p:cNvPr id="139" name="Google Shape;139;p31"/>
          <p:cNvSpPr txBox="1"/>
          <p:nvPr/>
        </p:nvSpPr>
        <p:spPr>
          <a:xfrm>
            <a:off x="-1690625" y="716375"/>
            <a:ext cx="825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0" name="Google Shape;140;p31"/>
          <p:cNvSpPr txBox="1"/>
          <p:nvPr/>
        </p:nvSpPr>
        <p:spPr>
          <a:xfrm>
            <a:off x="3804975" y="431367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Century Gothic"/>
              <a:ea typeface="Century Gothic"/>
              <a:cs typeface="Century Gothic"/>
              <a:sym typeface="Century Gothic"/>
            </a:endParaRPr>
          </a:p>
        </p:txBody>
      </p:sp>
      <p:pic>
        <p:nvPicPr>
          <p:cNvPr id="141" name="Google Shape;141;p31"/>
          <p:cNvPicPr preferRelativeResize="0"/>
          <p:nvPr/>
        </p:nvPicPr>
        <p:blipFill>
          <a:blip r:embed="rId4">
            <a:alphaModFix/>
          </a:blip>
          <a:stretch>
            <a:fillRect/>
          </a:stretch>
        </p:blipFill>
        <p:spPr>
          <a:xfrm>
            <a:off x="3390675" y="446850"/>
            <a:ext cx="2778076" cy="2742325"/>
          </a:xfrm>
          <a:prstGeom prst="rect">
            <a:avLst/>
          </a:prstGeom>
          <a:noFill/>
          <a:ln>
            <a:noFill/>
          </a:ln>
        </p:spPr>
      </p:pic>
      <p:sp>
        <p:nvSpPr>
          <p:cNvPr id="142" name="Google Shape;142;p31"/>
          <p:cNvSpPr txBox="1"/>
          <p:nvPr/>
        </p:nvSpPr>
        <p:spPr>
          <a:xfrm>
            <a:off x="7436200" y="153625"/>
            <a:ext cx="1285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Century Gothic"/>
                <a:ea typeface="Century Gothic"/>
                <a:cs typeface="Century Gothic"/>
                <a:sym typeface="Century Gothic"/>
              </a:rPr>
              <a:t>Your NGO logo here</a:t>
            </a:r>
            <a:endParaRPr b="1" sz="1800">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1" name="Shape 241"/>
        <p:cNvGrpSpPr/>
        <p:nvPr/>
      </p:nvGrpSpPr>
      <p:grpSpPr>
        <a:xfrm>
          <a:off x="0" y="0"/>
          <a:ext cx="0" cy="0"/>
          <a:chOff x="0" y="0"/>
          <a:chExt cx="0" cy="0"/>
        </a:xfrm>
      </p:grpSpPr>
      <p:sp>
        <p:nvSpPr>
          <p:cNvPr id="242" name="Google Shape;242;p40"/>
          <p:cNvSpPr txBox="1"/>
          <p:nvPr>
            <p:ph type="title"/>
          </p:nvPr>
        </p:nvSpPr>
        <p:spPr>
          <a:xfrm>
            <a:off x="3447550" y="3548775"/>
            <a:ext cx="234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F35168"/>
                </a:solidFill>
                <a:latin typeface="Century Gothic"/>
                <a:ea typeface="Century Gothic"/>
                <a:cs typeface="Century Gothic"/>
                <a:sym typeface="Century Gothic"/>
              </a:rPr>
              <a:t>Thank You!</a:t>
            </a:r>
            <a:endParaRPr b="1" sz="3020">
              <a:solidFill>
                <a:srgbClr val="F35168"/>
              </a:solidFill>
              <a:latin typeface="Century Gothic"/>
              <a:ea typeface="Century Gothic"/>
              <a:cs typeface="Century Gothic"/>
              <a:sym typeface="Century Gothic"/>
            </a:endParaRPr>
          </a:p>
        </p:txBody>
      </p:sp>
      <p:sp>
        <p:nvSpPr>
          <p:cNvPr id="243" name="Google Shape;243;p40"/>
          <p:cNvSpPr txBox="1"/>
          <p:nvPr/>
        </p:nvSpPr>
        <p:spPr>
          <a:xfrm>
            <a:off x="7391600" y="4648300"/>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244" name="Google Shape;244;p40"/>
          <p:cNvPicPr preferRelativeResize="0"/>
          <p:nvPr/>
        </p:nvPicPr>
        <p:blipFill>
          <a:blip r:embed="rId3">
            <a:alphaModFix/>
          </a:blip>
          <a:stretch>
            <a:fillRect/>
          </a:stretch>
        </p:blipFill>
        <p:spPr>
          <a:xfrm>
            <a:off x="3167402" y="647024"/>
            <a:ext cx="2809198" cy="2773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sp>
        <p:nvSpPr>
          <p:cNvPr id="147" name="Google Shape;147;p32"/>
          <p:cNvSpPr txBox="1"/>
          <p:nvPr>
            <p:ph type="title"/>
          </p:nvPr>
        </p:nvSpPr>
        <p:spPr>
          <a:xfrm>
            <a:off x="294850" y="445025"/>
            <a:ext cx="5577600" cy="461100"/>
          </a:xfrm>
          <a:prstGeom prst="rect">
            <a:avLst/>
          </a:prstGeom>
          <a:noFill/>
          <a:ln cap="flat" cmpd="sng" w="9525">
            <a:solidFill>
              <a:srgbClr val="E65267"/>
            </a:solidFill>
            <a:prstDash val="solid"/>
            <a:round/>
            <a:headEnd len="sm" w="sm" type="none"/>
            <a:tailEnd len="sm" w="sm" type="none"/>
          </a:ln>
        </p:spPr>
        <p:txBody>
          <a:bodyPr anchorCtr="0" anchor="t" bIns="0" lIns="0" spcFirstLastPara="1" rIns="0" wrap="square" tIns="75550">
            <a:spAutoFit/>
          </a:bodyPr>
          <a:lstStyle/>
          <a:p>
            <a:pPr indent="0" lvl="0" marL="85090" rtl="0" algn="l">
              <a:lnSpc>
                <a:spcPct val="100000"/>
              </a:lnSpc>
              <a:spcBef>
                <a:spcPts val="0"/>
              </a:spcBef>
              <a:spcAft>
                <a:spcPts val="0"/>
              </a:spcAft>
              <a:buSzPts val="1400"/>
              <a:buNone/>
            </a:pPr>
            <a:r>
              <a:rPr lang="en" sz="2500">
                <a:latin typeface="Open Sans"/>
                <a:ea typeface="Open Sans"/>
                <a:cs typeface="Open Sans"/>
                <a:sym typeface="Open Sans"/>
              </a:rPr>
              <a:t> 2023 Edition- TCS World 10K</a:t>
            </a:r>
            <a:endParaRPr sz="2500">
              <a:latin typeface="Open Sans"/>
              <a:ea typeface="Open Sans"/>
              <a:cs typeface="Open Sans"/>
              <a:sym typeface="Open Sans"/>
            </a:endParaRPr>
          </a:p>
        </p:txBody>
      </p:sp>
      <p:sp>
        <p:nvSpPr>
          <p:cNvPr id="148" name="Google Shape;148;p32"/>
          <p:cNvSpPr txBox="1"/>
          <p:nvPr/>
        </p:nvSpPr>
        <p:spPr>
          <a:xfrm>
            <a:off x="294849" y="1304878"/>
            <a:ext cx="8547000" cy="1133400"/>
          </a:xfrm>
          <a:prstGeom prst="rect">
            <a:avLst/>
          </a:prstGeom>
          <a:noFill/>
          <a:ln>
            <a:noFill/>
          </a:ln>
        </p:spPr>
        <p:txBody>
          <a:bodyPr anchorCtr="0" anchor="t" bIns="0" lIns="0" spcFirstLastPara="1" rIns="0" wrap="square" tIns="12700">
            <a:spAutoFit/>
          </a:bodyPr>
          <a:lstStyle/>
          <a:p>
            <a:pPr indent="0" lvl="0" marL="12700" marR="5080" rtl="0" algn="just">
              <a:lnSpc>
                <a:spcPct val="114999"/>
              </a:lnSpc>
              <a:spcBef>
                <a:spcPts val="0"/>
              </a:spcBef>
              <a:spcAft>
                <a:spcPts val="0"/>
              </a:spcAft>
              <a:buClr>
                <a:srgbClr val="000000"/>
              </a:buClr>
              <a:buSzPts val="1300"/>
              <a:buFont typeface="Arial"/>
              <a:buNone/>
            </a:pPr>
            <a:r>
              <a:rPr b="0" i="0" lang="en" sz="1300" u="none" cap="none" strike="noStrike">
                <a:solidFill>
                  <a:srgbClr val="212121"/>
                </a:solidFill>
                <a:latin typeface="Century Gothic"/>
                <a:ea typeface="Century Gothic"/>
                <a:cs typeface="Century Gothic"/>
                <a:sym typeface="Century Gothic"/>
              </a:rPr>
              <a:t>Bengaluru has been a proud host of the World’s Premier 10K Run – </a:t>
            </a:r>
            <a:r>
              <a:rPr b="1" i="0" lang="en" sz="1300" u="none" cap="none" strike="noStrike">
                <a:solidFill>
                  <a:srgbClr val="212121"/>
                </a:solidFill>
                <a:latin typeface="Century Gothic"/>
                <a:ea typeface="Century Gothic"/>
                <a:cs typeface="Century Gothic"/>
                <a:sym typeface="Century Gothic"/>
              </a:rPr>
              <a:t>the TCS World 10K Bengaluru - since  2008. </a:t>
            </a:r>
            <a:r>
              <a:rPr b="0" i="0" lang="en" sz="1300" u="none" cap="none" strike="noStrike">
                <a:solidFill>
                  <a:srgbClr val="212121"/>
                </a:solidFill>
                <a:latin typeface="Century Gothic"/>
                <a:ea typeface="Century Gothic"/>
                <a:cs typeface="Century Gothic"/>
                <a:sym typeface="Century Gothic"/>
              </a:rPr>
              <a:t>The event has had the distinction of having some of the fastest international and Indian runners  competing for the coveted podium finish, and mass participation of </a:t>
            </a:r>
            <a:r>
              <a:rPr b="1" i="0" lang="en" sz="1300" u="none" cap="none" strike="noStrike">
                <a:solidFill>
                  <a:srgbClr val="212121"/>
                </a:solidFill>
                <a:latin typeface="Century Gothic"/>
                <a:ea typeface="Century Gothic"/>
                <a:cs typeface="Century Gothic"/>
                <a:sym typeface="Century Gothic"/>
              </a:rPr>
              <a:t>thousands of runners </a:t>
            </a:r>
            <a:r>
              <a:rPr b="0" i="0" lang="en" sz="1300" u="none" cap="none" strike="noStrike">
                <a:solidFill>
                  <a:srgbClr val="212121"/>
                </a:solidFill>
                <a:latin typeface="Century Gothic"/>
                <a:ea typeface="Century Gothic"/>
                <a:cs typeface="Century Gothic"/>
                <a:sym typeface="Century Gothic"/>
              </a:rPr>
              <a:t>from across the  country and world, all soaking in the Bengaluru energy and camaraderie. The year 2023 was aidbees first year with the event. Below are the highlights of the run.</a:t>
            </a:r>
            <a:endParaRPr b="0" i="0" sz="1300" u="none" cap="none" strike="noStrike">
              <a:solidFill>
                <a:srgbClr val="000000"/>
              </a:solidFill>
              <a:latin typeface="Century Gothic"/>
              <a:ea typeface="Century Gothic"/>
              <a:cs typeface="Century Gothic"/>
              <a:sym typeface="Century Gothic"/>
            </a:endParaRPr>
          </a:p>
        </p:txBody>
      </p:sp>
      <p:sp>
        <p:nvSpPr>
          <p:cNvPr id="149" name="Google Shape;149;p32"/>
          <p:cNvSpPr/>
          <p:nvPr/>
        </p:nvSpPr>
        <p:spPr>
          <a:xfrm>
            <a:off x="5872188" y="726611"/>
            <a:ext cx="3272154" cy="9525"/>
          </a:xfrm>
          <a:custGeom>
            <a:rect b="b" l="l" r="r" t="t"/>
            <a:pathLst>
              <a:path extrusionOk="0" h="9525" w="3272154">
                <a:moveTo>
                  <a:pt x="0" y="0"/>
                </a:moveTo>
                <a:lnTo>
                  <a:pt x="3271793" y="0"/>
                </a:lnTo>
                <a:lnTo>
                  <a:pt x="3271793" y="9524"/>
                </a:lnTo>
                <a:lnTo>
                  <a:pt x="0" y="9524"/>
                </a:lnTo>
                <a:lnTo>
                  <a:pt x="0" y="0"/>
                </a:lnTo>
                <a:close/>
              </a:path>
            </a:pathLst>
          </a:custGeom>
          <a:solidFill>
            <a:srgbClr val="E6526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32"/>
          <p:cNvSpPr txBox="1"/>
          <p:nvPr/>
        </p:nvSpPr>
        <p:spPr>
          <a:xfrm>
            <a:off x="464673" y="3377990"/>
            <a:ext cx="1402800" cy="413100"/>
          </a:xfrm>
          <a:prstGeom prst="rect">
            <a:avLst/>
          </a:prstGeom>
          <a:noFill/>
          <a:ln>
            <a:noFill/>
          </a:ln>
        </p:spPr>
        <p:txBody>
          <a:bodyPr anchorCtr="0" anchor="t" bIns="0" lIns="0" spcFirstLastPara="1" rIns="0" wrap="square" tIns="12700">
            <a:spAutoFit/>
          </a:bodyPr>
          <a:lstStyle/>
          <a:p>
            <a:pPr indent="0" lvl="0" marL="3810" marR="0" rtl="0" algn="ctr">
              <a:lnSpc>
                <a:spcPct val="100000"/>
              </a:lnSpc>
              <a:spcBef>
                <a:spcPts val="0"/>
              </a:spcBef>
              <a:spcAft>
                <a:spcPts val="0"/>
              </a:spcAft>
              <a:buClr>
                <a:srgbClr val="000000"/>
              </a:buClr>
              <a:buSzPts val="1300"/>
              <a:buFont typeface="Arial"/>
              <a:buNone/>
            </a:pPr>
            <a:r>
              <a:rPr b="1" i="0" lang="en" sz="1300" u="none" cap="none" strike="noStrike">
                <a:solidFill>
                  <a:srgbClr val="212121"/>
                </a:solidFill>
                <a:latin typeface="Century Gothic"/>
                <a:ea typeface="Century Gothic"/>
                <a:cs typeface="Century Gothic"/>
                <a:sym typeface="Century Gothic"/>
              </a:rPr>
              <a:t>Rs. 2.7 crores+</a:t>
            </a:r>
            <a:endParaRPr b="0" i="0" sz="13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212121"/>
                </a:solidFill>
                <a:latin typeface="Century Gothic"/>
                <a:ea typeface="Century Gothic"/>
                <a:cs typeface="Century Gothic"/>
                <a:sym typeface="Century Gothic"/>
              </a:rPr>
              <a:t>Total funds raised</a:t>
            </a:r>
            <a:endParaRPr b="0" i="0" sz="1300" u="none" cap="none" strike="noStrike">
              <a:solidFill>
                <a:srgbClr val="000000"/>
              </a:solidFill>
              <a:latin typeface="Century Gothic"/>
              <a:ea typeface="Century Gothic"/>
              <a:cs typeface="Century Gothic"/>
              <a:sym typeface="Century Gothic"/>
            </a:endParaRPr>
          </a:p>
        </p:txBody>
      </p:sp>
      <p:sp>
        <p:nvSpPr>
          <p:cNvPr id="151" name="Google Shape;151;p32"/>
          <p:cNvSpPr txBox="1"/>
          <p:nvPr/>
        </p:nvSpPr>
        <p:spPr>
          <a:xfrm>
            <a:off x="4299179" y="3378498"/>
            <a:ext cx="976500" cy="5670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212121"/>
                </a:solidFill>
                <a:latin typeface="Century Gothic"/>
                <a:ea typeface="Century Gothic"/>
                <a:cs typeface="Century Gothic"/>
                <a:sym typeface="Century Gothic"/>
              </a:rPr>
              <a:t>80+</a:t>
            </a:r>
            <a:endParaRPr b="0" i="0" sz="1200" u="none" cap="none" strike="noStrike">
              <a:solidFill>
                <a:srgbClr val="000000"/>
              </a:solidFill>
              <a:latin typeface="Century Gothic"/>
              <a:ea typeface="Century Gothic"/>
              <a:cs typeface="Century Gothic"/>
              <a:sym typeface="Century Gothic"/>
            </a:endParaRPr>
          </a:p>
          <a:p>
            <a:pPr indent="0" lvl="0" marL="12065" marR="5080" rtl="0" algn="ctr">
              <a:lnSpc>
                <a:spcPct val="100000"/>
              </a:lnSpc>
              <a:spcBef>
                <a:spcPts val="0"/>
              </a:spcBef>
              <a:spcAft>
                <a:spcPts val="0"/>
              </a:spcAft>
              <a:buClr>
                <a:srgbClr val="000000"/>
              </a:buClr>
              <a:buSzPts val="1200"/>
              <a:buFont typeface="Arial"/>
              <a:buNone/>
            </a:pPr>
            <a:r>
              <a:rPr b="0" i="0" lang="en" sz="1200" u="none" cap="none" strike="noStrike">
                <a:solidFill>
                  <a:srgbClr val="212121"/>
                </a:solidFill>
                <a:latin typeface="Century Gothic"/>
                <a:ea typeface="Century Gothic"/>
                <a:cs typeface="Century Gothic"/>
                <a:sym typeface="Century Gothic"/>
              </a:rPr>
              <a:t>participating  NGOs</a:t>
            </a:r>
            <a:endParaRPr b="0" i="0" sz="1200" u="none" cap="none" strike="noStrike">
              <a:solidFill>
                <a:srgbClr val="000000"/>
              </a:solidFill>
              <a:latin typeface="Century Gothic"/>
              <a:ea typeface="Century Gothic"/>
              <a:cs typeface="Century Gothic"/>
              <a:sym typeface="Century Gothic"/>
            </a:endParaRPr>
          </a:p>
        </p:txBody>
      </p:sp>
      <p:sp>
        <p:nvSpPr>
          <p:cNvPr id="152" name="Google Shape;152;p32"/>
          <p:cNvSpPr/>
          <p:nvPr/>
        </p:nvSpPr>
        <p:spPr>
          <a:xfrm>
            <a:off x="894028" y="2590544"/>
            <a:ext cx="547800" cy="547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 name="Google Shape;153;p32"/>
          <p:cNvSpPr/>
          <p:nvPr/>
        </p:nvSpPr>
        <p:spPr>
          <a:xfrm>
            <a:off x="2617169" y="2531594"/>
            <a:ext cx="665700" cy="665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32"/>
          <p:cNvSpPr/>
          <p:nvPr/>
        </p:nvSpPr>
        <p:spPr>
          <a:xfrm>
            <a:off x="4454416" y="2590544"/>
            <a:ext cx="665700" cy="665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32"/>
          <p:cNvSpPr/>
          <p:nvPr/>
        </p:nvSpPr>
        <p:spPr>
          <a:xfrm>
            <a:off x="2015695" y="2652669"/>
            <a:ext cx="3175" cy="1443989"/>
          </a:xfrm>
          <a:custGeom>
            <a:rect b="b" l="l" r="r" t="t"/>
            <a:pathLst>
              <a:path extrusionOk="0" h="1443989" w="3175">
                <a:moveTo>
                  <a:pt x="2699" y="0"/>
                </a:moveTo>
                <a:lnTo>
                  <a:pt x="0" y="1443897"/>
                </a:lnTo>
              </a:path>
            </a:pathLst>
          </a:custGeom>
          <a:noFill/>
          <a:ln cap="flat" cmpd="sng" w="19025">
            <a:solidFill>
              <a:srgbClr val="F2506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32"/>
          <p:cNvSpPr/>
          <p:nvPr/>
        </p:nvSpPr>
        <p:spPr>
          <a:xfrm>
            <a:off x="3881692" y="2611119"/>
            <a:ext cx="16510" cy="1468120"/>
          </a:xfrm>
          <a:custGeom>
            <a:rect b="b" l="l" r="r" t="t"/>
            <a:pathLst>
              <a:path extrusionOk="0" h="1468120" w="16510">
                <a:moveTo>
                  <a:pt x="0" y="0"/>
                </a:moveTo>
                <a:lnTo>
                  <a:pt x="16199" y="1467897"/>
                </a:lnTo>
              </a:path>
            </a:pathLst>
          </a:custGeom>
          <a:noFill/>
          <a:ln cap="flat" cmpd="sng" w="19025">
            <a:solidFill>
              <a:srgbClr val="F2506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32"/>
          <p:cNvSpPr txBox="1"/>
          <p:nvPr/>
        </p:nvSpPr>
        <p:spPr>
          <a:xfrm>
            <a:off x="2556265" y="3470392"/>
            <a:ext cx="785400" cy="613200"/>
          </a:xfrm>
          <a:prstGeom prst="rect">
            <a:avLst/>
          </a:prstGeom>
          <a:noFill/>
          <a:ln>
            <a:noFill/>
          </a:ln>
        </p:spPr>
        <p:txBody>
          <a:bodyPr anchorCtr="0" anchor="t" bIns="0" lIns="0" spcFirstLastPara="1" rIns="0" wrap="square" tIns="12700">
            <a:spAutoFit/>
          </a:bodyPr>
          <a:lstStyle/>
          <a:p>
            <a:pPr indent="0" lvl="0" marL="89535" marR="0" rtl="0" algn="l">
              <a:lnSpc>
                <a:spcPct val="100000"/>
              </a:lnSpc>
              <a:spcBef>
                <a:spcPts val="0"/>
              </a:spcBef>
              <a:spcAft>
                <a:spcPts val="0"/>
              </a:spcAft>
              <a:buClr>
                <a:srgbClr val="000000"/>
              </a:buClr>
              <a:buSzPts val="1300"/>
              <a:buFont typeface="Arial"/>
              <a:buNone/>
            </a:pPr>
            <a:r>
              <a:rPr b="1" i="0" lang="en" sz="1300" u="none" cap="none" strike="noStrike">
                <a:solidFill>
                  <a:srgbClr val="212121"/>
                </a:solidFill>
                <a:latin typeface="Century Gothic"/>
                <a:ea typeface="Century Gothic"/>
                <a:cs typeface="Century Gothic"/>
                <a:sym typeface="Century Gothic"/>
              </a:rPr>
              <a:t>27,000+</a:t>
            </a:r>
            <a:endParaRPr b="0" i="0" sz="1300" u="none" cap="none" strike="noStrike">
              <a:solidFill>
                <a:srgbClr val="000000"/>
              </a:solidFill>
              <a:latin typeface="Century Gothic"/>
              <a:ea typeface="Century Gothic"/>
              <a:cs typeface="Century Gothic"/>
              <a:sym typeface="Century Gothic"/>
            </a:endParaRPr>
          </a:p>
          <a:p>
            <a:pPr indent="-198755" lvl="0" marL="210820" marR="5080" rtl="0" algn="l">
              <a:lnSpc>
                <a:spcPct val="100000"/>
              </a:lnSpc>
              <a:spcBef>
                <a:spcPts val="0"/>
              </a:spcBef>
              <a:spcAft>
                <a:spcPts val="0"/>
              </a:spcAft>
              <a:buClr>
                <a:srgbClr val="000000"/>
              </a:buClr>
              <a:buSzPts val="1300"/>
              <a:buFont typeface="Arial"/>
              <a:buNone/>
            </a:pPr>
            <a:r>
              <a:rPr b="0" i="0" lang="en" sz="1300" u="none" cap="none" strike="noStrike">
                <a:solidFill>
                  <a:srgbClr val="212121"/>
                </a:solidFill>
                <a:latin typeface="Century Gothic"/>
                <a:ea typeface="Century Gothic"/>
                <a:cs typeface="Century Gothic"/>
                <a:sym typeface="Century Gothic"/>
              </a:rPr>
              <a:t>Footfall in  2023</a:t>
            </a:r>
            <a:endParaRPr b="0" i="0" sz="1300" u="none" cap="none" strike="noStrike">
              <a:solidFill>
                <a:srgbClr val="000000"/>
              </a:solidFill>
              <a:latin typeface="Century Gothic"/>
              <a:ea typeface="Century Gothic"/>
              <a:cs typeface="Century Gothic"/>
              <a:sym typeface="Century Gothic"/>
            </a:endParaRPr>
          </a:p>
        </p:txBody>
      </p:sp>
      <p:sp>
        <p:nvSpPr>
          <p:cNvPr id="158" name="Google Shape;158;p32"/>
          <p:cNvSpPr txBox="1"/>
          <p:nvPr/>
        </p:nvSpPr>
        <p:spPr>
          <a:xfrm>
            <a:off x="6008490" y="3455450"/>
            <a:ext cx="959400" cy="567000"/>
          </a:xfrm>
          <a:prstGeom prst="rect">
            <a:avLst/>
          </a:prstGeom>
          <a:noFill/>
          <a:ln>
            <a:noFill/>
          </a:ln>
        </p:spPr>
        <p:txBody>
          <a:bodyPr anchorCtr="0" anchor="t" bIns="0" lIns="0" spcFirstLastPara="1" rIns="0" wrap="square" tIns="12700">
            <a:spAutoFit/>
          </a:bodyPr>
          <a:lstStyle/>
          <a:p>
            <a:pPr indent="0" lvl="0" marL="2540" marR="0" rtl="0" algn="ctr">
              <a:lnSpc>
                <a:spcPct val="100000"/>
              </a:lnSpc>
              <a:spcBef>
                <a:spcPts val="0"/>
              </a:spcBef>
              <a:spcAft>
                <a:spcPts val="0"/>
              </a:spcAft>
              <a:buClr>
                <a:srgbClr val="000000"/>
              </a:buClr>
              <a:buSzPts val="1200"/>
              <a:buFont typeface="Arial"/>
              <a:buNone/>
            </a:pPr>
            <a:r>
              <a:rPr b="1" i="0" lang="en" sz="1200" u="none" cap="none" strike="noStrike">
                <a:solidFill>
                  <a:srgbClr val="212121"/>
                </a:solidFill>
                <a:latin typeface="Century Gothic"/>
                <a:ea typeface="Century Gothic"/>
                <a:cs typeface="Century Gothic"/>
                <a:sym typeface="Century Gothic"/>
              </a:rPr>
              <a:t>29</a:t>
            </a:r>
            <a:endParaRPr b="0" i="0" sz="1200" u="none" cap="none" strike="noStrike">
              <a:solidFill>
                <a:srgbClr val="000000"/>
              </a:solidFill>
              <a:latin typeface="Century Gothic"/>
              <a:ea typeface="Century Gothic"/>
              <a:cs typeface="Century Gothic"/>
              <a:sym typeface="Century Gothic"/>
            </a:endParaRPr>
          </a:p>
          <a:p>
            <a:pPr indent="0" lvl="0" marL="12700" marR="5080" rtl="0" algn="ctr">
              <a:lnSpc>
                <a:spcPct val="100000"/>
              </a:lnSpc>
              <a:spcBef>
                <a:spcPts val="0"/>
              </a:spcBef>
              <a:spcAft>
                <a:spcPts val="0"/>
              </a:spcAft>
              <a:buClr>
                <a:srgbClr val="000000"/>
              </a:buClr>
              <a:buSzPts val="1200"/>
              <a:buFont typeface="Arial"/>
              <a:buNone/>
            </a:pPr>
            <a:r>
              <a:rPr b="0" i="0" lang="en" sz="1200" u="none" cap="none" strike="noStrike">
                <a:solidFill>
                  <a:srgbClr val="212121"/>
                </a:solidFill>
                <a:latin typeface="Century Gothic"/>
                <a:ea typeface="Century Gothic"/>
                <a:cs typeface="Century Gothic"/>
                <a:sym typeface="Century Gothic"/>
              </a:rPr>
              <a:t>Participating  Corporates</a:t>
            </a:r>
            <a:endParaRPr b="0" i="0" sz="1200" u="none" cap="none" strike="noStrike">
              <a:solidFill>
                <a:srgbClr val="000000"/>
              </a:solidFill>
              <a:latin typeface="Century Gothic"/>
              <a:ea typeface="Century Gothic"/>
              <a:cs typeface="Century Gothic"/>
              <a:sym typeface="Century Gothic"/>
            </a:endParaRPr>
          </a:p>
        </p:txBody>
      </p:sp>
      <p:sp>
        <p:nvSpPr>
          <p:cNvPr id="159" name="Google Shape;159;p32"/>
          <p:cNvSpPr txBox="1"/>
          <p:nvPr/>
        </p:nvSpPr>
        <p:spPr>
          <a:xfrm>
            <a:off x="7763288" y="3378498"/>
            <a:ext cx="831900" cy="567000"/>
          </a:xfrm>
          <a:prstGeom prst="rect">
            <a:avLst/>
          </a:prstGeom>
          <a:noFill/>
          <a:ln>
            <a:noFill/>
          </a:ln>
        </p:spPr>
        <p:txBody>
          <a:bodyPr anchorCtr="0" anchor="t" bIns="0" lIns="0" spcFirstLastPara="1" rIns="0" wrap="square" tIns="12700">
            <a:spAutoFit/>
          </a:bodyPr>
          <a:lstStyle/>
          <a:p>
            <a:pPr indent="0" lvl="0" marL="1270" marR="0" rtl="0" algn="ctr">
              <a:lnSpc>
                <a:spcPct val="100000"/>
              </a:lnSpc>
              <a:spcBef>
                <a:spcPts val="0"/>
              </a:spcBef>
              <a:spcAft>
                <a:spcPts val="0"/>
              </a:spcAft>
              <a:buClr>
                <a:srgbClr val="000000"/>
              </a:buClr>
              <a:buSzPts val="1200"/>
              <a:buFont typeface="Arial"/>
              <a:buNone/>
            </a:pPr>
            <a:r>
              <a:rPr b="1" i="0" lang="en" sz="1200" u="none" cap="none" strike="noStrike">
                <a:solidFill>
                  <a:srgbClr val="212121"/>
                </a:solidFill>
                <a:latin typeface="Century Gothic"/>
                <a:ea typeface="Century Gothic"/>
                <a:cs typeface="Century Gothic"/>
                <a:sym typeface="Century Gothic"/>
              </a:rPr>
              <a:t>65+</a:t>
            </a:r>
            <a:endParaRPr b="0" i="0" sz="1200" u="none" cap="none" strike="noStrike">
              <a:solidFill>
                <a:srgbClr val="000000"/>
              </a:solidFill>
              <a:latin typeface="Century Gothic"/>
              <a:ea typeface="Century Gothic"/>
              <a:cs typeface="Century Gothic"/>
              <a:sym typeface="Century Gothic"/>
            </a:endParaRPr>
          </a:p>
          <a:p>
            <a:pPr indent="42545" lvl="0" marL="12700" marR="5080" rtl="0" algn="ctr">
              <a:lnSpc>
                <a:spcPct val="100000"/>
              </a:lnSpc>
              <a:spcBef>
                <a:spcPts val="0"/>
              </a:spcBef>
              <a:spcAft>
                <a:spcPts val="0"/>
              </a:spcAft>
              <a:buClr>
                <a:srgbClr val="000000"/>
              </a:buClr>
              <a:buSzPts val="1200"/>
              <a:buFont typeface="Arial"/>
              <a:buNone/>
            </a:pPr>
            <a:r>
              <a:rPr b="0" i="0" lang="en" sz="1200" u="none" cap="none" strike="noStrike">
                <a:solidFill>
                  <a:srgbClr val="212121"/>
                </a:solidFill>
                <a:latin typeface="Century Gothic"/>
                <a:ea typeface="Century Gothic"/>
                <a:cs typeface="Century Gothic"/>
                <a:sym typeface="Century Gothic"/>
              </a:rPr>
              <a:t>Individual  Fundraisers</a:t>
            </a:r>
            <a:endParaRPr b="0" i="0" sz="1200" u="none" cap="none" strike="noStrike">
              <a:solidFill>
                <a:srgbClr val="000000"/>
              </a:solidFill>
              <a:latin typeface="Century Gothic"/>
              <a:ea typeface="Century Gothic"/>
              <a:cs typeface="Century Gothic"/>
              <a:sym typeface="Century Gothic"/>
            </a:endParaRPr>
          </a:p>
        </p:txBody>
      </p:sp>
      <p:sp>
        <p:nvSpPr>
          <p:cNvPr id="160" name="Google Shape;160;p32"/>
          <p:cNvSpPr/>
          <p:nvPr/>
        </p:nvSpPr>
        <p:spPr>
          <a:xfrm>
            <a:off x="5676663" y="2583069"/>
            <a:ext cx="16510" cy="1468120"/>
          </a:xfrm>
          <a:custGeom>
            <a:rect b="b" l="l" r="r" t="t"/>
            <a:pathLst>
              <a:path extrusionOk="0" h="1468120" w="16510">
                <a:moveTo>
                  <a:pt x="0" y="0"/>
                </a:moveTo>
                <a:lnTo>
                  <a:pt x="16199" y="1467897"/>
                </a:lnTo>
              </a:path>
            </a:pathLst>
          </a:custGeom>
          <a:noFill/>
          <a:ln cap="flat" cmpd="sng" w="19025">
            <a:solidFill>
              <a:srgbClr val="F2506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32"/>
          <p:cNvSpPr/>
          <p:nvPr/>
        </p:nvSpPr>
        <p:spPr>
          <a:xfrm>
            <a:off x="7437410" y="2583069"/>
            <a:ext cx="16509" cy="1468120"/>
          </a:xfrm>
          <a:custGeom>
            <a:rect b="b" l="l" r="r" t="t"/>
            <a:pathLst>
              <a:path extrusionOk="0" h="1468120" w="16509">
                <a:moveTo>
                  <a:pt x="0" y="0"/>
                </a:moveTo>
                <a:lnTo>
                  <a:pt x="16199" y="1467897"/>
                </a:lnTo>
              </a:path>
            </a:pathLst>
          </a:custGeom>
          <a:noFill/>
          <a:ln cap="flat" cmpd="sng" w="19025">
            <a:solidFill>
              <a:srgbClr val="F2506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32"/>
          <p:cNvSpPr/>
          <p:nvPr/>
        </p:nvSpPr>
        <p:spPr>
          <a:xfrm>
            <a:off x="7859334" y="2643669"/>
            <a:ext cx="655500" cy="6555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32"/>
          <p:cNvSpPr/>
          <p:nvPr/>
        </p:nvSpPr>
        <p:spPr>
          <a:xfrm>
            <a:off x="6161887" y="2643669"/>
            <a:ext cx="655800" cy="6558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32"/>
          <p:cNvSpPr txBox="1"/>
          <p:nvPr/>
        </p:nvSpPr>
        <p:spPr>
          <a:xfrm>
            <a:off x="6862151" y="4681972"/>
            <a:ext cx="1167000" cy="165300"/>
          </a:xfrm>
          <a:prstGeom prst="rect">
            <a:avLst/>
          </a:prstGeom>
          <a:noFill/>
          <a:ln>
            <a:noFill/>
          </a:ln>
        </p:spPr>
        <p:txBody>
          <a:bodyPr anchorCtr="0" anchor="t" bIns="0" lIns="0" spcFirstLastPara="1" rIns="0" wrap="square" tIns="26650">
            <a:spAutoFit/>
          </a:bodyPr>
          <a:lstStyle/>
          <a:p>
            <a:pPr indent="0" lvl="0" marL="12700" marR="0" rtl="0" algn="l">
              <a:lnSpc>
                <a:spcPct val="100000"/>
              </a:lnSpc>
              <a:spcBef>
                <a:spcPts val="0"/>
              </a:spcBef>
              <a:spcAft>
                <a:spcPts val="0"/>
              </a:spcAft>
              <a:buClr>
                <a:srgbClr val="000000"/>
              </a:buClr>
              <a:buSzPts val="900"/>
              <a:buFont typeface="Arial"/>
              <a:buNone/>
            </a:pPr>
            <a:r>
              <a:rPr b="1" i="0" lang="en" sz="900" u="none" cap="none" strike="noStrike">
                <a:solidFill>
                  <a:srgbClr val="F25067"/>
                </a:solidFill>
                <a:latin typeface="Arial"/>
                <a:ea typeface="Arial"/>
                <a:cs typeface="Arial"/>
                <a:sym typeface="Arial"/>
              </a:rPr>
              <a:t>tcsw10k.aidbees.org</a:t>
            </a:r>
            <a:endParaRPr b="0" i="0" sz="900" u="none" cap="none" strike="noStrike">
              <a:solidFill>
                <a:srgbClr val="000000"/>
              </a:solidFill>
              <a:latin typeface="Arial"/>
              <a:ea typeface="Arial"/>
              <a:cs typeface="Arial"/>
              <a:sym typeface="Arial"/>
            </a:endParaRPr>
          </a:p>
        </p:txBody>
      </p:sp>
      <p:pic>
        <p:nvPicPr>
          <p:cNvPr id="165" name="Google Shape;165;p32"/>
          <p:cNvPicPr preferRelativeResize="0"/>
          <p:nvPr/>
        </p:nvPicPr>
        <p:blipFill>
          <a:blip r:embed="rId8">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sp>
        <p:nvSpPr>
          <p:cNvPr id="170" name="Google Shape;170;p33"/>
          <p:cNvSpPr txBox="1"/>
          <p:nvPr>
            <p:ph type="title"/>
          </p:nvPr>
        </p:nvSpPr>
        <p:spPr>
          <a:xfrm>
            <a:off x="473600" y="93325"/>
            <a:ext cx="5969400" cy="655800"/>
          </a:xfrm>
          <a:prstGeom prst="rect">
            <a:avLst/>
          </a:prstGeom>
          <a:noFill/>
          <a:ln cap="flat" cmpd="sng" w="9525">
            <a:solidFill>
              <a:srgbClr val="E6536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500">
                <a:solidFill>
                  <a:srgbClr val="F35168"/>
                </a:solidFill>
                <a:latin typeface="Century Gothic"/>
                <a:ea typeface="Century Gothic"/>
                <a:cs typeface="Century Gothic"/>
                <a:sym typeface="Century Gothic"/>
              </a:rPr>
              <a:t>2023 </a:t>
            </a:r>
            <a:r>
              <a:rPr b="1" lang="en" sz="2500">
                <a:solidFill>
                  <a:srgbClr val="F35168"/>
                </a:solidFill>
                <a:latin typeface="Century Gothic"/>
                <a:ea typeface="Century Gothic"/>
                <a:cs typeface="Century Gothic"/>
                <a:sym typeface="Century Gothic"/>
              </a:rPr>
              <a:t>Highlights from Corporate Tent </a:t>
            </a:r>
            <a:endParaRPr b="1" sz="2500">
              <a:solidFill>
                <a:srgbClr val="F35168"/>
              </a:solidFill>
              <a:latin typeface="Century Gothic"/>
              <a:ea typeface="Century Gothic"/>
              <a:cs typeface="Century Gothic"/>
              <a:sym typeface="Century Gothic"/>
            </a:endParaRPr>
          </a:p>
        </p:txBody>
      </p:sp>
      <p:cxnSp>
        <p:nvCxnSpPr>
          <p:cNvPr id="171" name="Google Shape;171;p33"/>
          <p:cNvCxnSpPr>
            <a:stCxn id="170" idx="3"/>
          </p:cNvCxnSpPr>
          <p:nvPr/>
        </p:nvCxnSpPr>
        <p:spPr>
          <a:xfrm>
            <a:off x="6443000" y="421225"/>
            <a:ext cx="2714400" cy="33300"/>
          </a:xfrm>
          <a:prstGeom prst="straightConnector1">
            <a:avLst/>
          </a:prstGeom>
          <a:noFill/>
          <a:ln cap="flat" cmpd="sng" w="9525">
            <a:solidFill>
              <a:srgbClr val="E65368"/>
            </a:solidFill>
            <a:prstDash val="solid"/>
            <a:round/>
            <a:headEnd len="sm" w="sm" type="none"/>
            <a:tailEnd len="sm" w="sm" type="none"/>
          </a:ln>
        </p:spPr>
      </p:cxnSp>
      <p:sp>
        <p:nvSpPr>
          <p:cNvPr id="172" name="Google Shape;172;p33"/>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F35168"/>
                </a:solidFill>
                <a:latin typeface="Century Gothic"/>
                <a:ea typeface="Century Gothic"/>
                <a:cs typeface="Century Gothic"/>
                <a:sym typeface="Century Gothic"/>
              </a:rPr>
              <a:t>tcsw10k.aidbees.org</a:t>
            </a:r>
            <a:endParaRPr b="1" i="0" sz="900" u="none" cap="none" strike="noStrike">
              <a:solidFill>
                <a:srgbClr val="F35168"/>
              </a:solidFill>
              <a:latin typeface="Open Sans"/>
              <a:ea typeface="Open Sans"/>
              <a:cs typeface="Open Sans"/>
              <a:sym typeface="Open Sans"/>
            </a:endParaRPr>
          </a:p>
        </p:txBody>
      </p:sp>
      <p:pic>
        <p:nvPicPr>
          <p:cNvPr id="173" name="Google Shape;173;p33"/>
          <p:cNvPicPr preferRelativeResize="0"/>
          <p:nvPr/>
        </p:nvPicPr>
        <p:blipFill rotWithShape="1">
          <a:blip r:embed="rId3">
            <a:alphaModFix/>
          </a:blip>
          <a:srcRect b="0" l="0" r="0" t="0"/>
          <a:stretch/>
        </p:blipFill>
        <p:spPr>
          <a:xfrm>
            <a:off x="5571558" y="3500030"/>
            <a:ext cx="1529703" cy="1083552"/>
          </a:xfrm>
          <a:prstGeom prst="rect">
            <a:avLst/>
          </a:prstGeom>
          <a:noFill/>
          <a:ln>
            <a:noFill/>
          </a:ln>
        </p:spPr>
      </p:pic>
      <p:pic>
        <p:nvPicPr>
          <p:cNvPr id="174" name="Google Shape;174;p33"/>
          <p:cNvPicPr preferRelativeResize="0"/>
          <p:nvPr/>
        </p:nvPicPr>
        <p:blipFill rotWithShape="1">
          <a:blip r:embed="rId4">
            <a:alphaModFix/>
          </a:blip>
          <a:srcRect b="0" l="0" r="0" t="0"/>
          <a:stretch/>
        </p:blipFill>
        <p:spPr>
          <a:xfrm>
            <a:off x="5571540" y="1066461"/>
            <a:ext cx="1529746" cy="1083565"/>
          </a:xfrm>
          <a:prstGeom prst="rect">
            <a:avLst/>
          </a:prstGeom>
          <a:noFill/>
          <a:ln>
            <a:noFill/>
          </a:ln>
        </p:spPr>
      </p:pic>
      <p:pic>
        <p:nvPicPr>
          <p:cNvPr id="175" name="Google Shape;175;p33"/>
          <p:cNvPicPr preferRelativeResize="0"/>
          <p:nvPr/>
        </p:nvPicPr>
        <p:blipFill rotWithShape="1">
          <a:blip r:embed="rId5">
            <a:alphaModFix/>
          </a:blip>
          <a:srcRect b="0" l="0" r="0" t="0"/>
          <a:stretch/>
        </p:blipFill>
        <p:spPr>
          <a:xfrm>
            <a:off x="2186352" y="1066468"/>
            <a:ext cx="1534124" cy="1083552"/>
          </a:xfrm>
          <a:prstGeom prst="rect">
            <a:avLst/>
          </a:prstGeom>
          <a:noFill/>
          <a:ln>
            <a:noFill/>
          </a:ln>
        </p:spPr>
      </p:pic>
      <p:pic>
        <p:nvPicPr>
          <p:cNvPr id="176" name="Google Shape;176;p33"/>
          <p:cNvPicPr preferRelativeResize="0"/>
          <p:nvPr/>
        </p:nvPicPr>
        <p:blipFill rotWithShape="1">
          <a:blip r:embed="rId6">
            <a:alphaModFix/>
          </a:blip>
          <a:srcRect b="0" l="0" r="0" t="0"/>
          <a:stretch/>
        </p:blipFill>
        <p:spPr>
          <a:xfrm>
            <a:off x="506339" y="1066468"/>
            <a:ext cx="1534124" cy="1083552"/>
          </a:xfrm>
          <a:prstGeom prst="rect">
            <a:avLst/>
          </a:prstGeom>
          <a:noFill/>
          <a:ln>
            <a:noFill/>
          </a:ln>
        </p:spPr>
      </p:pic>
      <p:pic>
        <p:nvPicPr>
          <p:cNvPr id="177" name="Google Shape;177;p33"/>
          <p:cNvPicPr preferRelativeResize="0"/>
          <p:nvPr/>
        </p:nvPicPr>
        <p:blipFill rotWithShape="1">
          <a:blip r:embed="rId7">
            <a:alphaModFix/>
          </a:blip>
          <a:srcRect b="0" l="0" r="0" t="0"/>
          <a:stretch/>
        </p:blipFill>
        <p:spPr>
          <a:xfrm>
            <a:off x="7247175" y="1066467"/>
            <a:ext cx="1534125" cy="1083553"/>
          </a:xfrm>
          <a:prstGeom prst="rect">
            <a:avLst/>
          </a:prstGeom>
          <a:noFill/>
          <a:ln>
            <a:noFill/>
          </a:ln>
        </p:spPr>
      </p:pic>
      <p:pic>
        <p:nvPicPr>
          <p:cNvPr id="178" name="Google Shape;178;p33"/>
          <p:cNvPicPr preferRelativeResize="0"/>
          <p:nvPr/>
        </p:nvPicPr>
        <p:blipFill rotWithShape="1">
          <a:blip r:embed="rId8">
            <a:alphaModFix/>
          </a:blip>
          <a:srcRect b="0" l="0" r="0" t="0"/>
          <a:stretch/>
        </p:blipFill>
        <p:spPr>
          <a:xfrm>
            <a:off x="3866365" y="1080199"/>
            <a:ext cx="1559286" cy="1039301"/>
          </a:xfrm>
          <a:prstGeom prst="rect">
            <a:avLst/>
          </a:prstGeom>
          <a:noFill/>
          <a:ln>
            <a:noFill/>
          </a:ln>
        </p:spPr>
      </p:pic>
      <p:pic>
        <p:nvPicPr>
          <p:cNvPr id="179" name="Google Shape;179;p33"/>
          <p:cNvPicPr preferRelativeResize="0"/>
          <p:nvPr/>
        </p:nvPicPr>
        <p:blipFill rotWithShape="1">
          <a:blip r:embed="rId9">
            <a:alphaModFix/>
          </a:blip>
          <a:srcRect b="0" l="0" r="0" t="0"/>
          <a:stretch/>
        </p:blipFill>
        <p:spPr>
          <a:xfrm>
            <a:off x="5569350" y="2313775"/>
            <a:ext cx="1534126" cy="1022501"/>
          </a:xfrm>
          <a:prstGeom prst="rect">
            <a:avLst/>
          </a:prstGeom>
          <a:noFill/>
          <a:ln>
            <a:noFill/>
          </a:ln>
        </p:spPr>
      </p:pic>
      <p:pic>
        <p:nvPicPr>
          <p:cNvPr id="180" name="Google Shape;180;p33"/>
          <p:cNvPicPr preferRelativeResize="0"/>
          <p:nvPr/>
        </p:nvPicPr>
        <p:blipFill rotWithShape="1">
          <a:blip r:embed="rId10">
            <a:alphaModFix/>
          </a:blip>
          <a:srcRect b="14575" l="0" r="0" t="14808"/>
          <a:stretch/>
        </p:blipFill>
        <p:spPr>
          <a:xfrm>
            <a:off x="506350" y="2300224"/>
            <a:ext cx="4919301" cy="2315289"/>
          </a:xfrm>
          <a:prstGeom prst="rect">
            <a:avLst/>
          </a:prstGeom>
          <a:noFill/>
          <a:ln>
            <a:noFill/>
          </a:ln>
        </p:spPr>
      </p:pic>
      <p:pic>
        <p:nvPicPr>
          <p:cNvPr id="181" name="Google Shape;181;p33"/>
          <p:cNvPicPr preferRelativeResize="0"/>
          <p:nvPr/>
        </p:nvPicPr>
        <p:blipFill rotWithShape="1">
          <a:blip r:embed="rId11">
            <a:alphaModFix/>
          </a:blip>
          <a:srcRect b="0" l="0" r="0" t="0"/>
          <a:stretch/>
        </p:blipFill>
        <p:spPr>
          <a:xfrm>
            <a:off x="7288475" y="2313775"/>
            <a:ext cx="1451530" cy="967451"/>
          </a:xfrm>
          <a:prstGeom prst="rect">
            <a:avLst/>
          </a:prstGeom>
          <a:noFill/>
          <a:ln>
            <a:noFill/>
          </a:ln>
        </p:spPr>
      </p:pic>
      <p:pic>
        <p:nvPicPr>
          <p:cNvPr id="182" name="Google Shape;182;p33"/>
          <p:cNvPicPr preferRelativeResize="0"/>
          <p:nvPr/>
        </p:nvPicPr>
        <p:blipFill>
          <a:blip r:embed="rId12">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6" name="Shape 186"/>
        <p:cNvGrpSpPr/>
        <p:nvPr/>
      </p:nvGrpSpPr>
      <p:grpSpPr>
        <a:xfrm>
          <a:off x="0" y="0"/>
          <a:ext cx="0" cy="0"/>
          <a:chOff x="0" y="0"/>
          <a:chExt cx="0" cy="0"/>
        </a:xfrm>
      </p:grpSpPr>
      <p:sp>
        <p:nvSpPr>
          <p:cNvPr id="187" name="Google Shape;187;p34"/>
          <p:cNvSpPr txBox="1"/>
          <p:nvPr>
            <p:ph idx="4294967295" type="title"/>
          </p:nvPr>
        </p:nvSpPr>
        <p:spPr>
          <a:xfrm>
            <a:off x="311700" y="445025"/>
            <a:ext cx="46359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About Us (NGO details)</a:t>
            </a:r>
            <a:endParaRPr b="1">
              <a:solidFill>
                <a:srgbClr val="F35168"/>
              </a:solidFill>
              <a:latin typeface="Century Gothic"/>
              <a:ea typeface="Century Gothic"/>
              <a:cs typeface="Century Gothic"/>
              <a:sym typeface="Century Gothic"/>
            </a:endParaRPr>
          </a:p>
        </p:txBody>
      </p:sp>
      <p:cxnSp>
        <p:nvCxnSpPr>
          <p:cNvPr id="188" name="Google Shape;188;p34"/>
          <p:cNvCxnSpPr>
            <a:stCxn id="187" idx="3"/>
          </p:cNvCxnSpPr>
          <p:nvPr/>
        </p:nvCxnSpPr>
        <p:spPr>
          <a:xfrm>
            <a:off x="4947600" y="731375"/>
            <a:ext cx="4214400" cy="0"/>
          </a:xfrm>
          <a:prstGeom prst="straightConnector1">
            <a:avLst/>
          </a:prstGeom>
          <a:noFill/>
          <a:ln cap="flat" cmpd="sng" w="9525">
            <a:solidFill>
              <a:srgbClr val="E65368"/>
            </a:solidFill>
            <a:prstDash val="solid"/>
            <a:round/>
            <a:headEnd len="med" w="med" type="none"/>
            <a:tailEnd len="med" w="med" type="none"/>
          </a:ln>
        </p:spPr>
      </p:cxnSp>
      <p:sp>
        <p:nvSpPr>
          <p:cNvPr id="189" name="Google Shape;189;p34"/>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190" name="Google Shape;190;p34"/>
          <p:cNvPicPr preferRelativeResize="0"/>
          <p:nvPr/>
        </p:nvPicPr>
        <p:blipFill>
          <a:blip r:embed="rId3">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35"/>
          <p:cNvSpPr txBox="1"/>
          <p:nvPr>
            <p:ph idx="4294967295" type="title"/>
          </p:nvPr>
        </p:nvSpPr>
        <p:spPr>
          <a:xfrm>
            <a:off x="311700" y="445025"/>
            <a:ext cx="23196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NGO History</a:t>
            </a:r>
            <a:endParaRPr b="1">
              <a:solidFill>
                <a:srgbClr val="F35168"/>
              </a:solidFill>
              <a:latin typeface="Century Gothic"/>
              <a:ea typeface="Century Gothic"/>
              <a:cs typeface="Century Gothic"/>
              <a:sym typeface="Century Gothic"/>
            </a:endParaRPr>
          </a:p>
        </p:txBody>
      </p:sp>
      <p:cxnSp>
        <p:nvCxnSpPr>
          <p:cNvPr id="196" name="Google Shape;196;p35"/>
          <p:cNvCxnSpPr>
            <a:stCxn id="195" idx="3"/>
          </p:cNvCxnSpPr>
          <p:nvPr/>
        </p:nvCxnSpPr>
        <p:spPr>
          <a:xfrm flipH="1" rot="10800000">
            <a:off x="2631300" y="705275"/>
            <a:ext cx="6572700" cy="26100"/>
          </a:xfrm>
          <a:prstGeom prst="straightConnector1">
            <a:avLst/>
          </a:prstGeom>
          <a:noFill/>
          <a:ln cap="flat" cmpd="sng" w="9525">
            <a:solidFill>
              <a:srgbClr val="E65368"/>
            </a:solidFill>
            <a:prstDash val="solid"/>
            <a:round/>
            <a:headEnd len="med" w="med" type="none"/>
            <a:tailEnd len="med" w="med" type="none"/>
          </a:ln>
        </p:spPr>
      </p:cxnSp>
      <p:sp>
        <p:nvSpPr>
          <p:cNvPr id="197" name="Google Shape;197;p35"/>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198" name="Google Shape;198;p35"/>
          <p:cNvPicPr preferRelativeResize="0"/>
          <p:nvPr/>
        </p:nvPicPr>
        <p:blipFill>
          <a:blip r:embed="rId3">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2" name="Shape 202"/>
        <p:cNvGrpSpPr/>
        <p:nvPr/>
      </p:nvGrpSpPr>
      <p:grpSpPr>
        <a:xfrm>
          <a:off x="0" y="0"/>
          <a:ext cx="0" cy="0"/>
          <a:chOff x="0" y="0"/>
          <a:chExt cx="0" cy="0"/>
        </a:xfrm>
      </p:grpSpPr>
      <p:sp>
        <p:nvSpPr>
          <p:cNvPr id="203" name="Google Shape;203;p36"/>
          <p:cNvSpPr txBox="1"/>
          <p:nvPr>
            <p:ph idx="4294967295" type="title"/>
          </p:nvPr>
        </p:nvSpPr>
        <p:spPr>
          <a:xfrm>
            <a:off x="311700" y="445025"/>
            <a:ext cx="34776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Projects and Impact</a:t>
            </a:r>
            <a:endParaRPr b="1">
              <a:solidFill>
                <a:srgbClr val="F35168"/>
              </a:solidFill>
              <a:latin typeface="Century Gothic"/>
              <a:ea typeface="Century Gothic"/>
              <a:cs typeface="Century Gothic"/>
              <a:sym typeface="Century Gothic"/>
            </a:endParaRPr>
          </a:p>
        </p:txBody>
      </p:sp>
      <p:cxnSp>
        <p:nvCxnSpPr>
          <p:cNvPr id="204" name="Google Shape;204;p36"/>
          <p:cNvCxnSpPr>
            <a:stCxn id="203" idx="3"/>
          </p:cNvCxnSpPr>
          <p:nvPr/>
        </p:nvCxnSpPr>
        <p:spPr>
          <a:xfrm flipH="1" rot="10800000">
            <a:off x="3789300" y="694775"/>
            <a:ext cx="5404200" cy="36600"/>
          </a:xfrm>
          <a:prstGeom prst="straightConnector1">
            <a:avLst/>
          </a:prstGeom>
          <a:noFill/>
          <a:ln cap="flat" cmpd="sng" w="9525">
            <a:solidFill>
              <a:srgbClr val="E65368"/>
            </a:solidFill>
            <a:prstDash val="solid"/>
            <a:round/>
            <a:headEnd len="med" w="med" type="none"/>
            <a:tailEnd len="med" w="med" type="none"/>
          </a:ln>
        </p:spPr>
      </p:cxnSp>
      <p:sp>
        <p:nvSpPr>
          <p:cNvPr id="205" name="Google Shape;205;p36"/>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206" name="Google Shape;206;p36"/>
          <p:cNvPicPr preferRelativeResize="0"/>
          <p:nvPr/>
        </p:nvPicPr>
        <p:blipFill>
          <a:blip r:embed="rId3">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0" name="Shape 210"/>
        <p:cNvGrpSpPr/>
        <p:nvPr/>
      </p:nvGrpSpPr>
      <p:grpSpPr>
        <a:xfrm>
          <a:off x="0" y="0"/>
          <a:ext cx="0" cy="0"/>
          <a:chOff x="0" y="0"/>
          <a:chExt cx="0" cy="0"/>
        </a:xfrm>
      </p:grpSpPr>
      <p:sp>
        <p:nvSpPr>
          <p:cNvPr id="211" name="Google Shape;211;p37"/>
          <p:cNvSpPr txBox="1"/>
          <p:nvPr>
            <p:ph idx="4294967295" type="title"/>
          </p:nvPr>
        </p:nvSpPr>
        <p:spPr>
          <a:xfrm>
            <a:off x="311700" y="445025"/>
            <a:ext cx="34776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What do we expect?</a:t>
            </a:r>
            <a:endParaRPr b="1">
              <a:solidFill>
                <a:srgbClr val="F35168"/>
              </a:solidFill>
              <a:latin typeface="Century Gothic"/>
              <a:ea typeface="Century Gothic"/>
              <a:cs typeface="Century Gothic"/>
              <a:sym typeface="Century Gothic"/>
            </a:endParaRPr>
          </a:p>
        </p:txBody>
      </p:sp>
      <p:cxnSp>
        <p:nvCxnSpPr>
          <p:cNvPr id="212" name="Google Shape;212;p37"/>
          <p:cNvCxnSpPr>
            <a:stCxn id="211" idx="3"/>
          </p:cNvCxnSpPr>
          <p:nvPr/>
        </p:nvCxnSpPr>
        <p:spPr>
          <a:xfrm flipH="1" rot="10800000">
            <a:off x="3789300" y="694775"/>
            <a:ext cx="5404200" cy="36600"/>
          </a:xfrm>
          <a:prstGeom prst="straightConnector1">
            <a:avLst/>
          </a:prstGeom>
          <a:noFill/>
          <a:ln cap="flat" cmpd="sng" w="9525">
            <a:solidFill>
              <a:srgbClr val="E65368"/>
            </a:solidFill>
            <a:prstDash val="solid"/>
            <a:round/>
            <a:headEnd len="med" w="med" type="none"/>
            <a:tailEnd len="med" w="med" type="none"/>
          </a:ln>
        </p:spPr>
      </p:cxnSp>
      <p:sp>
        <p:nvSpPr>
          <p:cNvPr id="213" name="Google Shape;213;p37"/>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214" name="Google Shape;214;p37"/>
          <p:cNvPicPr preferRelativeResize="0"/>
          <p:nvPr/>
        </p:nvPicPr>
        <p:blipFill>
          <a:blip r:embed="rId3">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 name="Shape 218"/>
        <p:cNvGrpSpPr/>
        <p:nvPr/>
      </p:nvGrpSpPr>
      <p:grpSpPr>
        <a:xfrm>
          <a:off x="0" y="0"/>
          <a:ext cx="0" cy="0"/>
          <a:chOff x="0" y="0"/>
          <a:chExt cx="0" cy="0"/>
        </a:xfrm>
      </p:grpSpPr>
      <p:sp>
        <p:nvSpPr>
          <p:cNvPr id="219" name="Google Shape;219;p38"/>
          <p:cNvSpPr txBox="1"/>
          <p:nvPr>
            <p:ph idx="4294967295" type="title"/>
          </p:nvPr>
        </p:nvSpPr>
        <p:spPr>
          <a:xfrm>
            <a:off x="311700" y="445025"/>
            <a:ext cx="33732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What’s in it for you?</a:t>
            </a:r>
            <a:endParaRPr b="1">
              <a:solidFill>
                <a:srgbClr val="F35168"/>
              </a:solidFill>
              <a:latin typeface="Century Gothic"/>
              <a:ea typeface="Century Gothic"/>
              <a:cs typeface="Century Gothic"/>
              <a:sym typeface="Century Gothic"/>
            </a:endParaRPr>
          </a:p>
        </p:txBody>
      </p:sp>
      <p:cxnSp>
        <p:nvCxnSpPr>
          <p:cNvPr id="220" name="Google Shape;220;p38"/>
          <p:cNvCxnSpPr>
            <a:stCxn id="219" idx="3"/>
          </p:cNvCxnSpPr>
          <p:nvPr/>
        </p:nvCxnSpPr>
        <p:spPr>
          <a:xfrm flipH="1" rot="10800000">
            <a:off x="3684900" y="694775"/>
            <a:ext cx="5404200" cy="36600"/>
          </a:xfrm>
          <a:prstGeom prst="straightConnector1">
            <a:avLst/>
          </a:prstGeom>
          <a:noFill/>
          <a:ln cap="flat" cmpd="sng" w="9525">
            <a:solidFill>
              <a:srgbClr val="E65368"/>
            </a:solidFill>
            <a:prstDash val="solid"/>
            <a:round/>
            <a:headEnd len="med" w="med" type="none"/>
            <a:tailEnd len="med" w="med" type="none"/>
          </a:ln>
        </p:spPr>
      </p:cxnSp>
      <p:sp>
        <p:nvSpPr>
          <p:cNvPr id="221" name="Google Shape;221;p38"/>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sp>
        <p:nvSpPr>
          <p:cNvPr id="222" name="Google Shape;222;p38"/>
          <p:cNvSpPr txBox="1"/>
          <p:nvPr/>
        </p:nvSpPr>
        <p:spPr>
          <a:xfrm>
            <a:off x="311700" y="1505463"/>
            <a:ext cx="7461600" cy="2385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Century Gothic"/>
              <a:buChar char="●"/>
            </a:pPr>
            <a:r>
              <a:rPr b="1" lang="en" sz="1300">
                <a:latin typeface="Century Gothic"/>
                <a:ea typeface="Century Gothic"/>
                <a:cs typeface="Century Gothic"/>
                <a:sym typeface="Century Gothic"/>
              </a:rPr>
              <a:t>Create a socially conscious environment by engaging your employees in philanthropy and fundraising for a social cause </a:t>
            </a:r>
            <a:endParaRPr b="1" sz="1300">
              <a:latin typeface="Century Gothic"/>
              <a:ea typeface="Century Gothic"/>
              <a:cs typeface="Century Gothic"/>
              <a:sym typeface="Century Gothic"/>
            </a:endParaRPr>
          </a:p>
          <a:p>
            <a:pPr indent="0" lvl="0" marL="457200" rtl="0" algn="l">
              <a:spcBef>
                <a:spcPts val="0"/>
              </a:spcBef>
              <a:spcAft>
                <a:spcPts val="0"/>
              </a:spcAft>
              <a:buNone/>
            </a:pPr>
            <a:r>
              <a:t/>
            </a:r>
            <a:endParaRPr b="1" sz="1300">
              <a:latin typeface="Century Gothic"/>
              <a:ea typeface="Century Gothic"/>
              <a:cs typeface="Century Gothic"/>
              <a:sym typeface="Century Gothic"/>
            </a:endParaRPr>
          </a:p>
          <a:p>
            <a:pPr indent="-311150" lvl="0" marL="457200" rtl="0" algn="l">
              <a:spcBef>
                <a:spcPts val="0"/>
              </a:spcBef>
              <a:spcAft>
                <a:spcPts val="0"/>
              </a:spcAft>
              <a:buSzPts val="1300"/>
              <a:buFont typeface="Century Gothic"/>
              <a:buChar char="●"/>
            </a:pPr>
            <a:r>
              <a:rPr b="1" lang="en" sz="1300">
                <a:latin typeface="Century Gothic"/>
                <a:ea typeface="Century Gothic"/>
                <a:cs typeface="Century Gothic"/>
                <a:sym typeface="Century Gothic"/>
              </a:rPr>
              <a:t>Branding and Visibility  Opportunities through Race routes (Tshirts, badges, race collaterals) </a:t>
            </a:r>
            <a:endParaRPr b="1" sz="1300">
              <a:latin typeface="Century Gothic"/>
              <a:ea typeface="Century Gothic"/>
              <a:cs typeface="Century Gothic"/>
              <a:sym typeface="Century Gothic"/>
            </a:endParaRPr>
          </a:p>
          <a:p>
            <a:pPr indent="0" lvl="0" marL="457200" rtl="0" algn="l">
              <a:spcBef>
                <a:spcPts val="0"/>
              </a:spcBef>
              <a:spcAft>
                <a:spcPts val="0"/>
              </a:spcAft>
              <a:buNone/>
            </a:pPr>
            <a:r>
              <a:t/>
            </a:r>
            <a:endParaRPr b="1" sz="1300">
              <a:latin typeface="Century Gothic"/>
              <a:ea typeface="Century Gothic"/>
              <a:cs typeface="Century Gothic"/>
              <a:sym typeface="Century Gothic"/>
            </a:endParaRPr>
          </a:p>
          <a:p>
            <a:pPr indent="-311150" lvl="0" marL="457200" rtl="0" algn="l">
              <a:spcBef>
                <a:spcPts val="0"/>
              </a:spcBef>
              <a:spcAft>
                <a:spcPts val="0"/>
              </a:spcAft>
              <a:buSzPts val="1300"/>
              <a:buFont typeface="Century Gothic"/>
              <a:buChar char="●"/>
            </a:pPr>
            <a:r>
              <a:rPr b="1" lang="en" sz="1300">
                <a:latin typeface="Century Gothic"/>
                <a:ea typeface="Century Gothic"/>
                <a:cs typeface="Century Gothic"/>
                <a:sym typeface="Century Gothic"/>
              </a:rPr>
              <a:t>Massive opportunity for team building activity. The bigger the contingent the bigger the visibility. </a:t>
            </a:r>
            <a:endParaRPr b="1" sz="1300">
              <a:latin typeface="Century Gothic"/>
              <a:ea typeface="Century Gothic"/>
              <a:cs typeface="Century Gothic"/>
              <a:sym typeface="Century Gothic"/>
            </a:endParaRPr>
          </a:p>
          <a:p>
            <a:pPr indent="0" lvl="0" marL="457200" rtl="0" algn="l">
              <a:spcBef>
                <a:spcPts val="0"/>
              </a:spcBef>
              <a:spcAft>
                <a:spcPts val="0"/>
              </a:spcAft>
              <a:buNone/>
            </a:pPr>
            <a:r>
              <a:t/>
            </a:r>
            <a:endParaRPr b="1" sz="1300">
              <a:latin typeface="Century Gothic"/>
              <a:ea typeface="Century Gothic"/>
              <a:cs typeface="Century Gothic"/>
              <a:sym typeface="Century Gothic"/>
            </a:endParaRPr>
          </a:p>
          <a:p>
            <a:pPr indent="-311150" lvl="0" marL="457200" rtl="0" algn="l">
              <a:spcBef>
                <a:spcPts val="0"/>
              </a:spcBef>
              <a:spcAft>
                <a:spcPts val="0"/>
              </a:spcAft>
              <a:buSzPts val="1300"/>
              <a:buFont typeface="Century Gothic"/>
              <a:buChar char="●"/>
            </a:pPr>
            <a:r>
              <a:rPr b="1" lang="en" sz="1300">
                <a:latin typeface="Century Gothic"/>
                <a:ea typeface="Century Gothic"/>
                <a:cs typeface="Century Gothic"/>
                <a:sym typeface="Century Gothic"/>
              </a:rPr>
              <a:t>Help an NGO in their efforts to make a difference through fundraising and pledge based recurring donations.</a:t>
            </a:r>
            <a:endParaRPr b="1" sz="1300">
              <a:latin typeface="Century Gothic"/>
              <a:ea typeface="Century Gothic"/>
              <a:cs typeface="Century Gothic"/>
              <a:sym typeface="Century Gothic"/>
            </a:endParaRPr>
          </a:p>
        </p:txBody>
      </p:sp>
      <p:pic>
        <p:nvPicPr>
          <p:cNvPr id="223" name="Google Shape;223;p38"/>
          <p:cNvPicPr preferRelativeResize="0"/>
          <p:nvPr/>
        </p:nvPicPr>
        <p:blipFill>
          <a:blip r:embed="rId3">
            <a:alphaModFix/>
          </a:blip>
          <a:stretch>
            <a:fillRect/>
          </a:stretch>
        </p:blipFill>
        <p:spPr>
          <a:xfrm>
            <a:off x="8116180" y="4128900"/>
            <a:ext cx="1027821" cy="101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7" name="Shape 227"/>
        <p:cNvGrpSpPr/>
        <p:nvPr/>
      </p:nvGrpSpPr>
      <p:grpSpPr>
        <a:xfrm>
          <a:off x="0" y="0"/>
          <a:ext cx="0" cy="0"/>
          <a:chOff x="0" y="0"/>
          <a:chExt cx="0" cy="0"/>
        </a:xfrm>
      </p:grpSpPr>
      <p:sp>
        <p:nvSpPr>
          <p:cNvPr id="228" name="Google Shape;228;p39"/>
          <p:cNvSpPr txBox="1"/>
          <p:nvPr>
            <p:ph type="title"/>
          </p:nvPr>
        </p:nvSpPr>
        <p:spPr>
          <a:xfrm>
            <a:off x="311700" y="400700"/>
            <a:ext cx="1972500" cy="572700"/>
          </a:xfrm>
          <a:prstGeom prst="rect">
            <a:avLst/>
          </a:prstGeom>
          <a:ln cap="flat" cmpd="sng" w="9525">
            <a:solidFill>
              <a:srgbClr val="E65368"/>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35168"/>
                </a:solidFill>
                <a:latin typeface="Century Gothic"/>
                <a:ea typeface="Century Gothic"/>
                <a:cs typeface="Century Gothic"/>
                <a:sym typeface="Century Gothic"/>
              </a:rPr>
              <a:t>Contact Us</a:t>
            </a:r>
            <a:endParaRPr b="1">
              <a:solidFill>
                <a:srgbClr val="F35168"/>
              </a:solidFill>
              <a:latin typeface="Century Gothic"/>
              <a:ea typeface="Century Gothic"/>
              <a:cs typeface="Century Gothic"/>
              <a:sym typeface="Century Gothic"/>
            </a:endParaRPr>
          </a:p>
        </p:txBody>
      </p:sp>
      <p:sp>
        <p:nvSpPr>
          <p:cNvPr id="229" name="Google Shape;229;p39"/>
          <p:cNvSpPr txBox="1"/>
          <p:nvPr>
            <p:ph idx="1" type="body"/>
          </p:nvPr>
        </p:nvSpPr>
        <p:spPr>
          <a:xfrm>
            <a:off x="311700" y="2506925"/>
            <a:ext cx="8520600" cy="492600"/>
          </a:xfrm>
          <a:prstGeom prst="rect">
            <a:avLst/>
          </a:prstGeom>
        </p:spPr>
        <p:txBody>
          <a:bodyPr anchorCtr="0" anchor="t" bIns="91425" lIns="91425" spcFirstLastPara="1" rIns="91425" wrap="square" tIns="91425">
            <a:noAutofit/>
          </a:bodyPr>
          <a:lstStyle/>
          <a:p>
            <a:pPr indent="0" lvl="0" marL="0" rtl="0" algn="just">
              <a:lnSpc>
                <a:spcPct val="100000"/>
              </a:lnSpc>
              <a:spcBef>
                <a:spcPts val="600"/>
              </a:spcBef>
              <a:spcAft>
                <a:spcPts val="0"/>
              </a:spcAft>
              <a:buClr>
                <a:schemeClr val="dk1"/>
              </a:buClr>
              <a:buSzPts val="1100"/>
              <a:buFont typeface="Arial"/>
              <a:buNone/>
            </a:pPr>
            <a:r>
              <a:rPr b="1" lang="en" sz="2000">
                <a:solidFill>
                  <a:srgbClr val="F35168"/>
                </a:solidFill>
                <a:highlight>
                  <a:srgbClr val="FFFFFF"/>
                </a:highlight>
                <a:latin typeface="Century Gothic"/>
                <a:ea typeface="Century Gothic"/>
                <a:cs typeface="Century Gothic"/>
                <a:sym typeface="Century Gothic"/>
              </a:rPr>
              <a:t>&lt;your name&gt;</a:t>
            </a:r>
            <a:endParaRPr b="1" sz="2600">
              <a:solidFill>
                <a:srgbClr val="F35168"/>
              </a:solidFill>
              <a:latin typeface="Century Gothic"/>
              <a:ea typeface="Century Gothic"/>
              <a:cs typeface="Century Gothic"/>
              <a:sym typeface="Century Gothic"/>
            </a:endParaRPr>
          </a:p>
        </p:txBody>
      </p:sp>
      <p:pic>
        <p:nvPicPr>
          <p:cNvPr id="230" name="Google Shape;230;p39"/>
          <p:cNvPicPr preferRelativeResize="0"/>
          <p:nvPr/>
        </p:nvPicPr>
        <p:blipFill>
          <a:blip r:embed="rId3">
            <a:alphaModFix/>
          </a:blip>
          <a:stretch>
            <a:fillRect/>
          </a:stretch>
        </p:blipFill>
        <p:spPr>
          <a:xfrm>
            <a:off x="311700" y="1112550"/>
            <a:ext cx="1351000" cy="1351000"/>
          </a:xfrm>
          <a:prstGeom prst="rect">
            <a:avLst/>
          </a:prstGeom>
          <a:noFill/>
          <a:ln>
            <a:noFill/>
          </a:ln>
        </p:spPr>
      </p:pic>
      <p:cxnSp>
        <p:nvCxnSpPr>
          <p:cNvPr id="231" name="Google Shape;231;p39"/>
          <p:cNvCxnSpPr>
            <a:stCxn id="228" idx="3"/>
          </p:cNvCxnSpPr>
          <p:nvPr/>
        </p:nvCxnSpPr>
        <p:spPr>
          <a:xfrm>
            <a:off x="2284200" y="687050"/>
            <a:ext cx="6871800" cy="0"/>
          </a:xfrm>
          <a:prstGeom prst="straightConnector1">
            <a:avLst/>
          </a:prstGeom>
          <a:noFill/>
          <a:ln cap="flat" cmpd="sng" w="9525">
            <a:solidFill>
              <a:srgbClr val="E65368"/>
            </a:solidFill>
            <a:prstDash val="solid"/>
            <a:round/>
            <a:headEnd len="med" w="med" type="none"/>
            <a:tailEnd len="med" w="med" type="none"/>
          </a:ln>
        </p:spPr>
      </p:cxnSp>
      <p:sp>
        <p:nvSpPr>
          <p:cNvPr id="232" name="Google Shape;232;p39"/>
          <p:cNvSpPr txBox="1"/>
          <p:nvPr/>
        </p:nvSpPr>
        <p:spPr>
          <a:xfrm>
            <a:off x="697900" y="3243550"/>
            <a:ext cx="6871800" cy="492600"/>
          </a:xfrm>
          <a:prstGeom prst="rect">
            <a:avLst/>
          </a:prstGeom>
          <a:noFill/>
          <a:ln>
            <a:noFill/>
          </a:ln>
        </p:spPr>
        <p:txBody>
          <a:bodyPr anchorCtr="0" anchor="t" bIns="91425" lIns="91425" spcFirstLastPara="1" rIns="91425" wrap="square" tIns="91425">
            <a:spAutoFit/>
          </a:bodyPr>
          <a:lstStyle/>
          <a:p>
            <a:pPr indent="0" lvl="0" marL="0" rtl="0" algn="just">
              <a:spcBef>
                <a:spcPts val="600"/>
              </a:spcBef>
              <a:spcAft>
                <a:spcPts val="0"/>
              </a:spcAft>
              <a:buNone/>
            </a:pPr>
            <a:r>
              <a:rPr b="1" lang="en" sz="2000">
                <a:solidFill>
                  <a:srgbClr val="F35168"/>
                </a:solidFill>
                <a:highlight>
                  <a:schemeClr val="dk1"/>
                </a:highlight>
                <a:latin typeface="Century Gothic"/>
                <a:ea typeface="Century Gothic"/>
                <a:cs typeface="Century Gothic"/>
                <a:sym typeface="Century Gothic"/>
              </a:rPr>
              <a:t>&lt;Your number&gt; </a:t>
            </a:r>
            <a:r>
              <a:rPr b="1" lang="en" sz="2000">
                <a:solidFill>
                  <a:srgbClr val="F35168"/>
                </a:solidFill>
                <a:highlight>
                  <a:schemeClr val="dk1"/>
                </a:highlight>
                <a:latin typeface="Century Gothic"/>
                <a:ea typeface="Century Gothic"/>
                <a:cs typeface="Century Gothic"/>
                <a:sym typeface="Century Gothic"/>
              </a:rPr>
              <a:t>|        &lt;Your email ID&gt;</a:t>
            </a:r>
            <a:endParaRPr>
              <a:highlight>
                <a:schemeClr val="dk1"/>
              </a:highlight>
            </a:endParaRPr>
          </a:p>
        </p:txBody>
      </p:sp>
      <p:pic>
        <p:nvPicPr>
          <p:cNvPr id="233" name="Google Shape;233;p39"/>
          <p:cNvPicPr preferRelativeResize="0"/>
          <p:nvPr/>
        </p:nvPicPr>
        <p:blipFill>
          <a:blip r:embed="rId4">
            <a:alphaModFix/>
          </a:blip>
          <a:stretch>
            <a:fillRect/>
          </a:stretch>
        </p:blipFill>
        <p:spPr>
          <a:xfrm>
            <a:off x="378800" y="3330300"/>
            <a:ext cx="319100" cy="319100"/>
          </a:xfrm>
          <a:prstGeom prst="rect">
            <a:avLst/>
          </a:prstGeom>
          <a:noFill/>
          <a:ln>
            <a:noFill/>
          </a:ln>
        </p:spPr>
      </p:pic>
      <p:pic>
        <p:nvPicPr>
          <p:cNvPr id="234" name="Google Shape;234;p39"/>
          <p:cNvPicPr preferRelativeResize="0"/>
          <p:nvPr/>
        </p:nvPicPr>
        <p:blipFill>
          <a:blip r:embed="rId5">
            <a:alphaModFix/>
          </a:blip>
          <a:stretch>
            <a:fillRect/>
          </a:stretch>
        </p:blipFill>
        <p:spPr>
          <a:xfrm>
            <a:off x="2814700" y="3300700"/>
            <a:ext cx="378300" cy="378300"/>
          </a:xfrm>
          <a:prstGeom prst="rect">
            <a:avLst/>
          </a:prstGeom>
          <a:noFill/>
          <a:ln>
            <a:noFill/>
          </a:ln>
        </p:spPr>
      </p:pic>
      <p:sp>
        <p:nvSpPr>
          <p:cNvPr id="235" name="Google Shape;235;p39"/>
          <p:cNvSpPr txBox="1"/>
          <p:nvPr>
            <p:ph type="title"/>
          </p:nvPr>
        </p:nvSpPr>
        <p:spPr>
          <a:xfrm>
            <a:off x="227825" y="3806400"/>
            <a:ext cx="2725200" cy="572700"/>
          </a:xfrm>
          <a:prstGeom prst="rect">
            <a:avLst/>
          </a:prstGeom>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b="1" lang="en" sz="2000">
                <a:solidFill>
                  <a:srgbClr val="F35168"/>
                </a:solidFill>
                <a:highlight>
                  <a:srgbClr val="FFFFFF"/>
                </a:highlight>
                <a:latin typeface="Century Gothic"/>
                <a:ea typeface="Century Gothic"/>
                <a:cs typeface="Century Gothic"/>
                <a:sym typeface="Century Gothic"/>
              </a:rPr>
              <a:t>tcsw10k.aidbees.org</a:t>
            </a:r>
            <a:endParaRPr b="1" sz="2000">
              <a:solidFill>
                <a:srgbClr val="F35168"/>
              </a:solidFill>
              <a:latin typeface="Open Sans"/>
              <a:ea typeface="Open Sans"/>
              <a:cs typeface="Open Sans"/>
              <a:sym typeface="Open Sans"/>
            </a:endParaRPr>
          </a:p>
        </p:txBody>
      </p:sp>
      <p:sp>
        <p:nvSpPr>
          <p:cNvPr id="236" name="Google Shape;236;p39"/>
          <p:cNvSpPr txBox="1"/>
          <p:nvPr/>
        </p:nvSpPr>
        <p:spPr>
          <a:xfrm>
            <a:off x="6567400" y="4627425"/>
            <a:ext cx="1403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 sz="900">
                <a:solidFill>
                  <a:srgbClr val="F35168"/>
                </a:solidFill>
                <a:latin typeface="Century Gothic"/>
                <a:ea typeface="Century Gothic"/>
                <a:cs typeface="Century Gothic"/>
                <a:sym typeface="Century Gothic"/>
              </a:rPr>
              <a:t>tcsw10k.aidbees.org</a:t>
            </a:r>
            <a:endParaRPr b="1" sz="900">
              <a:solidFill>
                <a:srgbClr val="F35168"/>
              </a:solidFill>
              <a:latin typeface="Open Sans"/>
              <a:ea typeface="Open Sans"/>
              <a:cs typeface="Open Sans"/>
              <a:sym typeface="Open Sans"/>
            </a:endParaRPr>
          </a:p>
        </p:txBody>
      </p:sp>
      <p:pic>
        <p:nvPicPr>
          <p:cNvPr id="237" name="Google Shape;237;p39"/>
          <p:cNvPicPr preferRelativeResize="0"/>
          <p:nvPr/>
        </p:nvPicPr>
        <p:blipFill>
          <a:blip r:embed="rId6">
            <a:alphaModFix/>
          </a:blip>
          <a:stretch>
            <a:fillRect/>
          </a:stretch>
        </p:blipFill>
        <p:spPr>
          <a:xfrm>
            <a:off x="8116180" y="4128900"/>
            <a:ext cx="1027821" cy="101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